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6858000" cx="9144000"/>
  <p:notesSz cx="6858000" cy="9144000"/>
  <p:embeddedFontLst>
    <p:embeddedFont>
      <p:font typeface="Tahoma"/>
      <p:regular r:id="rId99"/>
      <p:bold r:id="rId100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font" Target="fonts/Tahoma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Tahoma-regular.fntdata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" name="Shape 5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제목 및 내용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제목 및 세로 텍스트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세로 제목 및 텍스트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제목 슬라이드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구역 머리글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콘텐츠 2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비교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None/>
              <a:defRPr/>
            </a:lvl1pPr>
            <a:lvl2pPr indent="0" marL="457200" rtl="0">
              <a:spcBef>
                <a:spcPts val="0"/>
              </a:spcBef>
              <a:buNone/>
              <a:defRPr/>
            </a:lvl2pPr>
            <a:lvl3pPr indent="0" marL="914400" rtl="0">
              <a:spcBef>
                <a:spcPts val="0"/>
              </a:spcBef>
              <a:buNone/>
              <a:defRPr/>
            </a:lvl3pPr>
            <a:lvl4pPr indent="0" marL="1371600" rtl="0">
              <a:spcBef>
                <a:spcPts val="0"/>
              </a:spcBef>
              <a:buNone/>
              <a:defRPr/>
            </a:lvl4pPr>
            <a:lvl5pPr indent="0" marL="1828800" rtl="0">
              <a:spcBef>
                <a:spcPts val="0"/>
              </a:spcBef>
              <a:buNone/>
              <a:defRPr/>
            </a:lvl5pPr>
            <a:lvl6pPr indent="0" marL="2286000" rtl="0">
              <a:spcBef>
                <a:spcPts val="0"/>
              </a:spcBef>
              <a:buNone/>
              <a:defRPr/>
            </a:lvl6pPr>
            <a:lvl7pPr indent="0" marL="2743200" rtl="0">
              <a:spcBef>
                <a:spcPts val="0"/>
              </a:spcBef>
              <a:buNone/>
              <a:defRPr/>
            </a:lvl7pPr>
            <a:lvl8pPr indent="0" marL="3200400" rtl="0">
              <a:spcBef>
                <a:spcPts val="0"/>
              </a:spcBef>
              <a:buNone/>
              <a:defRPr/>
            </a:lvl8pPr>
            <a:lvl9pPr indent="0" marL="3657600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None/>
              <a:defRPr/>
            </a:lvl1pPr>
            <a:lvl2pPr indent="0" marL="457200" rtl="0">
              <a:spcBef>
                <a:spcPts val="0"/>
              </a:spcBef>
              <a:buNone/>
              <a:defRPr/>
            </a:lvl2pPr>
            <a:lvl3pPr indent="0" marL="914400" rtl="0">
              <a:spcBef>
                <a:spcPts val="0"/>
              </a:spcBef>
              <a:buNone/>
              <a:defRPr/>
            </a:lvl3pPr>
            <a:lvl4pPr indent="0" marL="1371600" rtl="0">
              <a:spcBef>
                <a:spcPts val="0"/>
              </a:spcBef>
              <a:buNone/>
              <a:defRPr/>
            </a:lvl4pPr>
            <a:lvl5pPr indent="0" marL="1828800" rtl="0">
              <a:spcBef>
                <a:spcPts val="0"/>
              </a:spcBef>
              <a:buNone/>
              <a:defRPr/>
            </a:lvl5pPr>
            <a:lvl6pPr indent="0" marL="2286000" rtl="0">
              <a:spcBef>
                <a:spcPts val="0"/>
              </a:spcBef>
              <a:buNone/>
              <a:defRPr/>
            </a:lvl6pPr>
            <a:lvl7pPr indent="0" marL="2743200" rtl="0">
              <a:spcBef>
                <a:spcPts val="0"/>
              </a:spcBef>
              <a:buNone/>
              <a:defRPr/>
            </a:lvl7pPr>
            <a:lvl8pPr indent="0" marL="3200400" rtl="0">
              <a:spcBef>
                <a:spcPts val="0"/>
              </a:spcBef>
              <a:buNone/>
              <a:defRPr/>
            </a:lvl8pPr>
            <a:lvl9pPr indent="0" marL="3657600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제목만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빈 화면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캡션 있는 콘텐츠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None/>
              <a:defRPr/>
            </a:lvl1pPr>
            <a:lvl2pPr indent="0" marL="457200" rtl="0">
              <a:spcBef>
                <a:spcPts val="0"/>
              </a:spcBef>
              <a:buNone/>
              <a:defRPr/>
            </a:lvl2pPr>
            <a:lvl3pPr indent="0" marL="914400" rtl="0">
              <a:spcBef>
                <a:spcPts val="0"/>
              </a:spcBef>
              <a:buNone/>
              <a:defRPr/>
            </a:lvl3pPr>
            <a:lvl4pPr indent="0" marL="1371600" rtl="0">
              <a:spcBef>
                <a:spcPts val="0"/>
              </a:spcBef>
              <a:buNone/>
              <a:defRPr/>
            </a:lvl4pPr>
            <a:lvl5pPr indent="0" marL="1828800" rtl="0">
              <a:spcBef>
                <a:spcPts val="0"/>
              </a:spcBef>
              <a:buNone/>
              <a:defRPr/>
            </a:lvl5pPr>
            <a:lvl6pPr indent="0" marL="2286000" rtl="0">
              <a:spcBef>
                <a:spcPts val="0"/>
              </a:spcBef>
              <a:buNone/>
              <a:defRPr/>
            </a:lvl6pPr>
            <a:lvl7pPr indent="0" marL="2743200" rtl="0">
              <a:spcBef>
                <a:spcPts val="0"/>
              </a:spcBef>
              <a:buNone/>
              <a:defRPr/>
            </a:lvl7pPr>
            <a:lvl8pPr indent="0" marL="3200400" rtl="0">
              <a:spcBef>
                <a:spcPts val="0"/>
              </a:spcBef>
              <a:buNone/>
              <a:defRPr/>
            </a:lvl8pPr>
            <a:lvl9pPr indent="0" marL="3657600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캡션 있는 그림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None/>
              <a:defRPr/>
            </a:lvl1pPr>
            <a:lvl2pPr indent="0" marL="457200" rtl="0">
              <a:spcBef>
                <a:spcPts val="0"/>
              </a:spcBef>
              <a:buNone/>
              <a:defRPr/>
            </a:lvl2pPr>
            <a:lvl3pPr indent="0" marL="914400" rtl="0">
              <a:spcBef>
                <a:spcPts val="0"/>
              </a:spcBef>
              <a:buNone/>
              <a:defRPr/>
            </a:lvl3pPr>
            <a:lvl4pPr indent="0" marL="1371600" rtl="0">
              <a:spcBef>
                <a:spcPts val="0"/>
              </a:spcBef>
              <a:buNone/>
              <a:defRPr/>
            </a:lvl4pPr>
            <a:lvl5pPr indent="0" marL="1828800" rtl="0">
              <a:spcBef>
                <a:spcPts val="0"/>
              </a:spcBef>
              <a:buNone/>
              <a:defRPr/>
            </a:lvl5pPr>
            <a:lvl6pPr indent="0" marL="2286000" rtl="0">
              <a:spcBef>
                <a:spcPts val="0"/>
              </a:spcBef>
              <a:buNone/>
              <a:defRPr/>
            </a:lvl6pPr>
            <a:lvl7pPr indent="0" marL="2743200" rtl="0">
              <a:spcBef>
                <a:spcPts val="0"/>
              </a:spcBef>
              <a:buNone/>
              <a:defRPr/>
            </a:lvl7pPr>
            <a:lvl8pPr indent="0" marL="3200400" rtl="0">
              <a:spcBef>
                <a:spcPts val="0"/>
              </a:spcBef>
              <a:buNone/>
              <a:defRPr/>
            </a:lvl8pPr>
            <a:lvl9pPr indent="0" marL="3657600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ko-K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0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484783"/>
            <a:ext cx="7246385" cy="3118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672"/>
            <a:ext cx="8660159" cy="558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0" y="0"/>
            <a:ext cx="8964488" cy="424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3" y="2996951"/>
            <a:ext cx="6197849" cy="3808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65122"/>
            <a:ext cx="7809755" cy="66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1115616" y="532279"/>
            <a:ext cx="720080" cy="592463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1366837"/>
            <a:ext cx="6934199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1104900" y="4221087"/>
            <a:ext cx="1522884" cy="360040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5868144" y="5445223"/>
            <a:ext cx="2952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제거 후 새로 만듦</a:t>
            </a: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50" y="908720"/>
            <a:ext cx="7258049" cy="41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7753004" y="1772816"/>
            <a:ext cx="447154" cy="864095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1362075"/>
            <a:ext cx="7296149" cy="41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7308304" y="2348880"/>
            <a:ext cx="792087" cy="432047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1043608" y="2420888"/>
            <a:ext cx="1584175" cy="360040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385887"/>
            <a:ext cx="7029449" cy="408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2771800" y="2636911"/>
            <a:ext cx="2736303" cy="576064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187624" y="1700808"/>
            <a:ext cx="1440160" cy="432047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116631"/>
            <a:ext cx="7320558" cy="607991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2123727" y="476672"/>
            <a:ext cx="720080" cy="576064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422485"/>
            <a:ext cx="8634263" cy="5777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9695" y="1844824"/>
            <a:ext cx="8964488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암 분야 종사자들은 그저 </a:t>
            </a:r>
            <a:r>
              <a:rPr b="1" baseline="0" i="0" lang="ko-KR" sz="24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흥미롭기 때문이 아니라 </a:t>
            </a:r>
            <a:r>
              <a:rPr b="1" baseline="0" i="0" lang="ko-K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암 문제의 해결책에 도움을 주겠다는 관점에서 </a:t>
            </a:r>
            <a:r>
              <a:rPr b="1" baseline="0" i="0" lang="ko-KR" sz="2400" u="none" cap="none" strike="noStrik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목표를 가지고 </a:t>
            </a:r>
            <a:r>
              <a:rPr b="1" baseline="0" i="0" lang="ko-K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자신의 일을 체계화하는 데에 모든 노력을 기울여야 한다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baseline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-Stanley Reimann (Pathologist, Philadelphia 1945)-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2411759" y="1844824"/>
            <a:ext cx="37444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ko-K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엑셀파일 참조..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5" y="116631"/>
            <a:ext cx="6785922" cy="379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43" y="2394557"/>
            <a:ext cx="6726709" cy="4463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62" y="548679"/>
            <a:ext cx="8220075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812" y="4437112"/>
            <a:ext cx="78962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620687"/>
            <a:ext cx="8857285" cy="3991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>
            <a:off x="6732239" y="908720"/>
            <a:ext cx="223255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107504" y="1061120"/>
            <a:ext cx="2736303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107504" y="1484783"/>
            <a:ext cx="2736303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6732239" y="1335620"/>
            <a:ext cx="223255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Shape 208"/>
          <p:cNvCxnSpPr/>
          <p:nvPr/>
        </p:nvCxnSpPr>
        <p:spPr>
          <a:xfrm>
            <a:off x="6732239" y="1700808"/>
            <a:ext cx="2232550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0" y="1916832"/>
            <a:ext cx="4536146" cy="0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/>
          <p:nvPr/>
        </p:nvSpPr>
        <p:spPr>
          <a:xfrm>
            <a:off x="6732239" y="2420888"/>
            <a:ext cx="720080" cy="576064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6444207" y="620687"/>
            <a:ext cx="288032" cy="288032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116631"/>
            <a:ext cx="8496944" cy="221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448" y="2564903"/>
            <a:ext cx="5908947" cy="419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88640"/>
            <a:ext cx="8077199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404663"/>
            <a:ext cx="8220075" cy="42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2987824" y="836712"/>
            <a:ext cx="352839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control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980728"/>
            <a:ext cx="8892479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692695"/>
            <a:ext cx="8784976" cy="568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8262"/>
            <a:ext cx="9144000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79" y="432829"/>
            <a:ext cx="8972698" cy="4823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90" y="548679"/>
            <a:ext cx="8851751" cy="403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692695"/>
            <a:ext cx="8669634" cy="391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52" y="533400"/>
            <a:ext cx="80200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9" y="1412775"/>
            <a:ext cx="8939708" cy="446985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0" y="2564903"/>
            <a:ext cx="8962657" cy="1224135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-99391"/>
            <a:ext cx="5459489" cy="674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260647"/>
            <a:ext cx="8020050" cy="26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3473517"/>
            <a:ext cx="8860057" cy="2115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09" y="404663"/>
            <a:ext cx="8952818" cy="504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620687"/>
            <a:ext cx="8310180" cy="428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188640"/>
            <a:ext cx="8244408" cy="4714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899591" y="2132856"/>
            <a:ext cx="5184576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899590" y="2924943"/>
            <a:ext cx="5184576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90" y="620689"/>
            <a:ext cx="4248472" cy="422958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419100" y="5013176"/>
            <a:ext cx="83931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BIO-MANHATTAN PROJECT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OBJECT-DRIVEN RESEARCH: MEDICAL SCIENCE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THE Cancer Pts 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4007" y="620687"/>
            <a:ext cx="4316181" cy="422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836712"/>
            <a:ext cx="8574113" cy="51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663" y="764704"/>
            <a:ext cx="517207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2" y="828675"/>
            <a:ext cx="8258174" cy="520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271462"/>
            <a:ext cx="8153399" cy="6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87" y="692695"/>
            <a:ext cx="83629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2" y="332656"/>
            <a:ext cx="8486774" cy="64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3779912" y="4150"/>
            <a:ext cx="1584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Read.end1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3779912" y="4150"/>
            <a:ext cx="15841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Read.end2</a:t>
            </a: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446" y="476672"/>
            <a:ext cx="8286749" cy="62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2348880"/>
            <a:ext cx="8928992" cy="2796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" y="1086904"/>
            <a:ext cx="9143930" cy="504055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1043608" y="717572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less cutadapter.log</a:t>
            </a:r>
          </a:p>
        </p:txBody>
      </p:sp>
      <p:sp>
        <p:nvSpPr>
          <p:cNvPr id="345" name="Shape 345"/>
          <p:cNvSpPr/>
          <p:nvPr/>
        </p:nvSpPr>
        <p:spPr>
          <a:xfrm>
            <a:off x="69" y="4509119"/>
            <a:ext cx="5184576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" y="1290637"/>
            <a:ext cx="83153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043608" y="610383"/>
            <a:ext cx="6912767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the command line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889" y="116631"/>
            <a:ext cx="8248650" cy="17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1" y="2060848"/>
            <a:ext cx="8640960" cy="433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775"/>
            <a:ext cx="903649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57"/>
            <a:ext cx="9063916" cy="463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0647"/>
            <a:ext cx="9043893" cy="464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00" y="352058"/>
            <a:ext cx="8532440" cy="52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1222694" y="2382368"/>
            <a:ext cx="5184576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2816880" y="33145"/>
            <a:ext cx="352839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Alignment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151" y="1340767"/>
            <a:ext cx="9216454" cy="469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61" y="1509808"/>
            <a:ext cx="8577908" cy="31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81868" y="1268759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Bitwise flag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3174325" y="3429000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 position	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4860032" y="1084094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Mapping quality</a:t>
            </a:r>
          </a:p>
        </p:txBody>
      </p:sp>
      <p:sp>
        <p:nvSpPr>
          <p:cNvPr id="392" name="Shape 392"/>
          <p:cNvSpPr/>
          <p:nvPr/>
        </p:nvSpPr>
        <p:spPr>
          <a:xfrm>
            <a:off x="-10505" y="2175864"/>
            <a:ext cx="1261074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3635896" y="2173938"/>
            <a:ext cx="1261074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5049369" y="2119833"/>
            <a:ext cx="1261074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6588224" y="2119833"/>
            <a:ext cx="1261074" cy="413009"/>
          </a:xfrm>
          <a:prstGeom prst="rect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7092279" y="3430312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Alignmnet (CIGAR)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3" y="1340767"/>
            <a:ext cx="8849865" cy="377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908720"/>
            <a:ext cx="8467328" cy="450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980728"/>
            <a:ext cx="82486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260647"/>
            <a:ext cx="8372474" cy="414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6751"/>
            <a:ext cx="9151348" cy="333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430" y="974959"/>
            <a:ext cx="8309542" cy="370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547"/>
            <a:ext cx="7884367" cy="550636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6551712" y="311478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Duplicated reads 제거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004048" y="3645023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Sam을 bam으로 변환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5004048" y="4581128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Bam파일을 sorting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5004048" y="5373216"/>
            <a:ext cx="259228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Sorting된 bam을 fast random access를 위해서 index시행 ??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0728"/>
            <a:ext cx="6755375" cy="441099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6551712" y="3501007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Duplicated reads 제거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6444207" y="3705757"/>
            <a:ext cx="27337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Sam to bam and sorted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6410241" y="3903151"/>
            <a:ext cx="27337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After index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hape 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92" y="476672"/>
            <a:ext cx="8155024" cy="4645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0"/>
            <a:ext cx="6563519" cy="6542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Shape 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10" y="692695"/>
            <a:ext cx="9146010" cy="512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2816880" y="33145"/>
            <a:ext cx="352839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Variant Calling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23" y="1124744"/>
            <a:ext cx="8358304" cy="4287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Shape 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37" y="647700"/>
            <a:ext cx="8010525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5940151" y="2726398"/>
            <a:ext cx="1944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specificity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3" y="2708919"/>
            <a:ext cx="4716016" cy="379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188640"/>
            <a:ext cx="5015656" cy="332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62" y="1268759"/>
            <a:ext cx="8372474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45" y="1187675"/>
            <a:ext cx="8977485" cy="462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188640"/>
            <a:ext cx="8792224" cy="331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39" y="3293189"/>
            <a:ext cx="7579366" cy="340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0687"/>
            <a:ext cx="8892479" cy="290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03" y="4005064"/>
            <a:ext cx="9122295" cy="181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836712"/>
            <a:ext cx="8809600" cy="450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099450"/>
            <a:ext cx="9109000" cy="4799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4663"/>
            <a:ext cx="9144000" cy="96601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1619673" y="1403483"/>
            <a:ext cx="59046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Qual &gt;20 만 filtering해서 na12878_q20.vcf에 저장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32" y="2204864"/>
            <a:ext cx="8937066" cy="224485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/>
          <p:nvPr/>
        </p:nvSpPr>
        <p:spPr>
          <a:xfrm>
            <a:off x="1607599" y="4653135"/>
            <a:ext cx="5904656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Bcftools stats으로 기본적인 stats을 보려고 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Chr20이 압축되어 있지 않아서 안됨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Bzip으로 압축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7" y="620687"/>
            <a:ext cx="9099773" cy="471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0687"/>
            <a:ext cx="9025737" cy="33772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1607599" y="4653135"/>
            <a:ext cx="590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Qual &gt;20과 qual &lt;20을 비교해 보면 transition/transversion ratio가 차이가 나 (2.23 vs. 0.62)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6672"/>
            <a:ext cx="9084413" cy="327754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1259632" y="3983444"/>
            <a:ext cx="6468647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Home directory에 이미 만들어져있는 bgzip파일을 복사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Tabix로 indexing?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2816880" y="33145"/>
            <a:ext cx="352839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Variant Annotation</a:t>
            </a:r>
          </a:p>
        </p:txBody>
      </p:sp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7" y="890966"/>
            <a:ext cx="8978130" cy="223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1254001" y="3356992"/>
            <a:ext cx="646864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Dbsnp과 ID로 match해서 qual &gt;20인 variant를 모아둔 vcf (zip)파일을 확인 =&gt; na12878_annot.vcf로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Less na12878_annot.vcf  로 파일 확인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62" y="1400175"/>
            <a:ext cx="7839074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40" y="548679"/>
            <a:ext cx="8983959" cy="4583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/>
          <p:nvPr/>
        </p:nvCxnSpPr>
        <p:spPr>
          <a:xfrm>
            <a:off x="1979711" y="980728"/>
            <a:ext cx="108012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Shape 537"/>
          <p:cNvCxnSpPr/>
          <p:nvPr/>
        </p:nvCxnSpPr>
        <p:spPr>
          <a:xfrm>
            <a:off x="1979711" y="2060848"/>
            <a:ext cx="108012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Shape 538"/>
          <p:cNvCxnSpPr/>
          <p:nvPr/>
        </p:nvCxnSpPr>
        <p:spPr>
          <a:xfrm>
            <a:off x="1979711" y="3140967"/>
            <a:ext cx="108012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Shape 539"/>
          <p:cNvCxnSpPr/>
          <p:nvPr/>
        </p:nvCxnSpPr>
        <p:spPr>
          <a:xfrm>
            <a:off x="1979711" y="4149080"/>
            <a:ext cx="108012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Shape 540"/>
          <p:cNvSpPr txBox="1"/>
          <p:nvPr/>
        </p:nvSpPr>
        <p:spPr>
          <a:xfrm>
            <a:off x="1331640" y="5229200"/>
            <a:ext cx="6468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내리다 보면 annotation이 되지 않은 경우도 발견할 수 있어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/>
        </p:nvSpPr>
        <p:spPr>
          <a:xfrm>
            <a:off x="3275856" y="260647"/>
            <a:ext cx="24482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baseline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SNP 찾기</a:t>
            </a:r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53" y="1196751"/>
            <a:ext cx="9106196" cy="129614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1389628" y="2852935"/>
            <a:ext cx="64686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2G memory 할당? Hg19 에 na12878_annot.vcf를 match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" y="404663"/>
            <a:ext cx="8993484" cy="464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Shape 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4704"/>
            <a:ext cx="9036495" cy="104294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1187624" y="2132856"/>
            <a:ext cx="646864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Grep HIGH ; HIGH에 해당하는 것만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Wc ;  word count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Cat???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Na12878_annot_snpEff.vcf파일에서 HIGH가 포함된 SNP의 갯수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404663"/>
            <a:ext cx="8752673" cy="5226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332656"/>
            <a:ext cx="8689428" cy="5740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404663"/>
            <a:ext cx="8536660" cy="544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3" y="692695"/>
            <a:ext cx="8238430" cy="4665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3059832" y="259568"/>
            <a:ext cx="288032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baseline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topics</a:t>
            </a:r>
          </a:p>
        </p:txBody>
      </p:sp>
      <p:pic>
        <p:nvPicPr>
          <p:cNvPr id="584" name="Shape 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616" y="836712"/>
            <a:ext cx="3381375" cy="3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Shape 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908720"/>
            <a:ext cx="8433867" cy="5029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0"/>
            <a:ext cx="8401049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Shape 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5" y="332656"/>
            <a:ext cx="8928224" cy="511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hape 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548679"/>
            <a:ext cx="8546256" cy="3479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764704"/>
            <a:ext cx="8868146" cy="41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248436"/>
            <a:ext cx="8706124" cy="482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